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3" r:id="rId27"/>
    <p:sldId id="285" r:id="rId28"/>
    <p:sldId id="286" r:id="rId29"/>
    <p:sldId id="287" r:id="rId30"/>
    <p:sldId id="288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6"/>
    <p:restoredTop sz="94632"/>
  </p:normalViewPr>
  <p:slideViewPr>
    <p:cSldViewPr snapToGrid="0" snapToObjects="1">
      <p:cViewPr varScale="1">
        <p:scale>
          <a:sx n="90" d="100"/>
          <a:sy n="90" d="100"/>
        </p:scale>
        <p:origin x="5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F39F9-81EE-3D4D-A32F-15CD0ABBC6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Sociology Chapter 1</a:t>
            </a:r>
          </a:p>
        </p:txBody>
      </p:sp>
    </p:spTree>
    <p:extLst>
      <p:ext uri="{BB962C8B-B14F-4D97-AF65-F5344CB8AC3E}">
        <p14:creationId xmlns:p14="http://schemas.microsoft.com/office/powerpoint/2010/main" val="4022466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4F978-C2E0-F848-8FC2-087FB2A1E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Structural-Functional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39F18-0E2A-3840-BFB5-A860B308B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Limitations</a:t>
            </a:r>
          </a:p>
          <a:p>
            <a:endParaRPr lang="en-US" sz="3200" dirty="0"/>
          </a:p>
          <a:p>
            <a:pPr lvl="1"/>
            <a:r>
              <a:rPr lang="en-US" sz="2800" dirty="0"/>
              <a:t>By focusing on stability and unity, The Structural-Functionalism is not critical of inequalities based on social class, race, ethnicity, gender </a:t>
            </a:r>
            <a:r>
              <a:rPr lang="en-US" sz="2800" dirty="0">
                <a:sym typeface="Wingdings" pitchFamily="2" charset="2"/>
              </a:rPr>
              <a:t> which cause tension and conflict.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27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5EA10-4964-EC49-B805-16F2643C7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Social Conflict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55E3-1AC5-3346-9E12-82DC84D8E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53390"/>
            <a:ext cx="12192000" cy="4668252"/>
          </a:xfrm>
        </p:spPr>
        <p:txBody>
          <a:bodyPr>
            <a:normAutofit/>
          </a:bodyPr>
          <a:lstStyle/>
          <a:p>
            <a:r>
              <a:rPr lang="en-US" sz="2800" dirty="0"/>
              <a:t>The Social Conflict Approach=a framework for building theory that sees society as an  arena of inequality that generates conflict and change.</a:t>
            </a:r>
          </a:p>
          <a:p>
            <a:r>
              <a:rPr lang="en-US" sz="2800" dirty="0"/>
              <a:t>Focus</a:t>
            </a:r>
          </a:p>
          <a:p>
            <a:pPr lvl="1"/>
            <a:r>
              <a:rPr lang="en-US" sz="2400" dirty="0"/>
              <a:t>How factors as class, race, gender, age are linked to inequality in terms of money, power, education, social prestige.</a:t>
            </a:r>
          </a:p>
          <a:p>
            <a:pPr lvl="1"/>
            <a:r>
              <a:rPr lang="en-US" sz="2400" dirty="0"/>
              <a:t>How any social pattern benefits some people while hurting others.</a:t>
            </a:r>
          </a:p>
          <a:p>
            <a:pPr lvl="1"/>
            <a:r>
              <a:rPr lang="en-US" sz="2400" dirty="0"/>
              <a:t>On ongoing conflict between dominant and disadvantageous categories: rich to poor, men to women, white to people of color.. Those on top try to protect their privileges, while the disadvantaged try to gain more for themselves.</a:t>
            </a:r>
          </a:p>
          <a:p>
            <a:pPr lvl="1"/>
            <a:r>
              <a:rPr lang="en-US" sz="2400" dirty="0"/>
              <a:t>Apply this theory not only to understand  society but also as an effort to reduce inequality</a:t>
            </a:r>
          </a:p>
        </p:txBody>
      </p:sp>
    </p:spTree>
    <p:extLst>
      <p:ext uri="{BB962C8B-B14F-4D97-AF65-F5344CB8AC3E}">
        <p14:creationId xmlns:p14="http://schemas.microsoft.com/office/powerpoint/2010/main" val="1937811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102B2-C004-0749-B387-57734CF36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Social Conflict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F4009-1CDD-4C41-B0EB-2DE9A35A7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853953" cy="4224348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Feminism and Gender Conflict</a:t>
            </a:r>
          </a:p>
          <a:p>
            <a:pPr lvl="1"/>
            <a:r>
              <a:rPr lang="en-US" sz="2400" dirty="0"/>
              <a:t>Study of society that focuses on inequality and conflict between men and women.</a:t>
            </a:r>
          </a:p>
          <a:p>
            <a:pPr lvl="1"/>
            <a:r>
              <a:rPr lang="en-US" sz="2400" dirty="0"/>
              <a:t>Feminism=support of social equality for women and men.</a:t>
            </a:r>
          </a:p>
          <a:p>
            <a:pPr lvl="1"/>
            <a:r>
              <a:rPr lang="en-US" sz="2400" dirty="0"/>
              <a:t>Raising awareness of many ways that society place men in the position of power over women (head of the household, at  work – wage gap, and positions of power.</a:t>
            </a:r>
          </a:p>
          <a:p>
            <a:pPr lvl="1"/>
            <a:r>
              <a:rPr lang="en-US" sz="2400" dirty="0"/>
              <a:t>Raising awareness of importance of women in the development of sociology</a:t>
            </a:r>
          </a:p>
          <a:p>
            <a:pPr lvl="2"/>
            <a:r>
              <a:rPr lang="en-US" sz="2000" dirty="0"/>
              <a:t>Harriet Martineau (1802-1876) – education for women, workers rights, antislavery.</a:t>
            </a:r>
          </a:p>
          <a:p>
            <a:pPr lvl="2"/>
            <a:r>
              <a:rPr lang="en-US" sz="2000" dirty="0" err="1"/>
              <a:t>JAne</a:t>
            </a:r>
            <a:r>
              <a:rPr lang="en-US" sz="2000" dirty="0"/>
              <a:t> Adams (1860-1935) – Hull House – assistance for immigrants, inequality, immigration, pursuit of peace, Nobel Prize 1931.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151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7CE21-FC70-6642-B783-6F7B13076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Race-Conflict Theory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F76E9-E830-4349-A9D0-810075C22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5" y="2005264"/>
            <a:ext cx="11935326" cy="4716378"/>
          </a:xfrm>
        </p:spPr>
        <p:txBody>
          <a:bodyPr>
            <a:normAutofit/>
          </a:bodyPr>
          <a:lstStyle/>
          <a:p>
            <a:r>
              <a:rPr lang="en-US" dirty="0"/>
              <a:t>Race-Conflict Theory Study of society that focuses on inequality and conflict between people of different racial and ethnic categories: social advantages  -- higher income, more schooling, better health, longer life expectancy.</a:t>
            </a:r>
          </a:p>
          <a:p>
            <a:pPr lvl="1"/>
            <a:r>
              <a:rPr lang="en-US" dirty="0"/>
              <a:t>Ida Wells Barnett (1862-1931) – teacher, journalist, publisher: campaign for racial equality, to end lynching.</a:t>
            </a:r>
          </a:p>
          <a:p>
            <a:pPr lvl="1"/>
            <a:r>
              <a:rPr lang="en-US" dirty="0"/>
              <a:t>William E. B. Du </a:t>
            </a:r>
            <a:r>
              <a:rPr lang="en-US" dirty="0" err="1"/>
              <a:t>Bois</a:t>
            </a:r>
            <a:r>
              <a:rPr lang="en-US" dirty="0"/>
              <a:t> (1868-1963) :  “sociologist need not only to learn about societies problems but also try to solve them”!</a:t>
            </a:r>
          </a:p>
          <a:p>
            <a:pPr lvl="1"/>
            <a:endParaRPr lang="en-US" dirty="0"/>
          </a:p>
          <a:p>
            <a:r>
              <a:rPr lang="en-US" sz="3200" b="1" u="sng" dirty="0"/>
              <a:t>Limitations/Critique</a:t>
            </a:r>
            <a:r>
              <a:rPr lang="en-US" dirty="0"/>
              <a:t>: because of the focus on inequality, SC ignores how shared values and interdependence can unify members of the society. Can not be scientifically objective because it pursues political goals.</a:t>
            </a:r>
          </a:p>
          <a:p>
            <a:r>
              <a:rPr lang="en-US" dirty="0"/>
              <a:t> Contra argument: all sociological theories have political consequences.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75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6FC4A-502C-E34E-A101-A9F34D9A8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Symbolic-Interaction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88E30-2C86-124C-928D-24BCBDC5D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989222"/>
            <a:ext cx="12192000" cy="486877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Previous theories share macro-level  orientation: a broad focus on social structures that shape society as a whole – big picture – helicopter view</a:t>
            </a:r>
          </a:p>
          <a:p>
            <a:r>
              <a:rPr lang="en-US" dirty="0"/>
              <a:t>Micro-level orientation – a close up focus on social interaction in specific situations – street view (plays kids invent on the playground)</a:t>
            </a:r>
          </a:p>
          <a:p>
            <a:r>
              <a:rPr lang="en-US" dirty="0"/>
              <a:t>The Symbolic Interaction approach is  a framework for building a theory that sees society as the product of the everyday interactions of individuals.</a:t>
            </a:r>
          </a:p>
          <a:p>
            <a:pPr lvl="1"/>
            <a:r>
              <a:rPr lang="en-US" dirty="0"/>
              <a:t>We create reality in our language—define , identify, shape our identities, experiences, behaviors and thoughts about others.</a:t>
            </a:r>
          </a:p>
          <a:p>
            <a:r>
              <a:rPr lang="en-US" dirty="0"/>
              <a:t>Roots: </a:t>
            </a:r>
            <a:r>
              <a:rPr lang="en-US" b="1" dirty="0"/>
              <a:t>Max Weber (1864-1920</a:t>
            </a:r>
            <a:r>
              <a:rPr lang="en-US" dirty="0"/>
              <a:t>) German sociologist: understanding of a  particular setting from the point of view of the people who are in it.</a:t>
            </a:r>
          </a:p>
          <a:p>
            <a:r>
              <a:rPr lang="en-US" dirty="0"/>
              <a:t>Peter </a:t>
            </a:r>
            <a:r>
              <a:rPr lang="en-US" dirty="0" err="1"/>
              <a:t>Blau</a:t>
            </a:r>
            <a:r>
              <a:rPr lang="en-US" dirty="0"/>
              <a:t>: social exchange analysis, the idea that interaction is guided by what each person stands to gain and lose from others (marriage: seek mates who offer at least as much in terms of attractiveness, intelligence, social background)</a:t>
            </a:r>
          </a:p>
          <a:p>
            <a:r>
              <a:rPr lang="en-US" b="1" u="sng" dirty="0"/>
              <a:t>Limitation</a:t>
            </a:r>
            <a:r>
              <a:rPr lang="en-US" dirty="0"/>
              <a:t>: overlooking the widespread influence of culture, class, gender, race.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95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0306E-C599-9C43-99E9-7AB3840E7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Sociological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5F5BD-3BC7-CF4E-AAC9-0074D4B89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Positivist Sociology</a:t>
            </a:r>
            <a:r>
              <a:rPr lang="en-US" dirty="0"/>
              <a:t>: study of society based on scientific, direct, systematic observation of social behavior – based on empirical evidence (we can </a:t>
            </a:r>
            <a:r>
              <a:rPr lang="en-US" dirty="0" err="1"/>
              <a:t>verufy</a:t>
            </a:r>
            <a:r>
              <a:rPr lang="en-US" dirty="0"/>
              <a:t> it with our senses).</a:t>
            </a:r>
          </a:p>
          <a:p>
            <a:r>
              <a:rPr lang="en-US" dirty="0"/>
              <a:t>1. Differences between male and female are human nature. Not true: gender (what is masculine and feminine) is construct that is different in different times and cultures.</a:t>
            </a:r>
          </a:p>
          <a:p>
            <a:r>
              <a:rPr lang="en-US" dirty="0"/>
              <a:t>2. People marry because they are in love. Not true: most societies practice arranged marriages.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62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D9A4-C1FC-084B-A9AA-3957CB917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Concepts, Variables,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D5192-9845-9F43-A062-367C212B8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05264"/>
            <a:ext cx="12192000" cy="4732420"/>
          </a:xfrm>
        </p:spPr>
        <p:txBody>
          <a:bodyPr>
            <a:normAutofit/>
          </a:bodyPr>
          <a:lstStyle/>
          <a:p>
            <a:r>
              <a:rPr lang="en-US" dirty="0"/>
              <a:t>Basic elements of science:</a:t>
            </a:r>
          </a:p>
          <a:p>
            <a:r>
              <a:rPr lang="en-US" b="1" u="sng" dirty="0"/>
              <a:t>Concepts</a:t>
            </a:r>
            <a:r>
              <a:rPr lang="en-US" dirty="0"/>
              <a:t>: mental construct that represents some part of the world in a simplified form, to label aspects of social life: “the family”, ” the economy”, “gender”, “social class”.</a:t>
            </a:r>
          </a:p>
          <a:p>
            <a:r>
              <a:rPr lang="en-US" b="1" u="sng" dirty="0"/>
              <a:t>Variable</a:t>
            </a:r>
            <a:r>
              <a:rPr lang="en-US" dirty="0"/>
              <a:t>: is a concept whose value changes from case to case. “</a:t>
            </a:r>
            <a:r>
              <a:rPr lang="en-US" dirty="0" err="1"/>
              <a:t>hight</a:t>
            </a:r>
            <a:r>
              <a:rPr lang="en-US" dirty="0"/>
              <a:t>” – different for each, Social </a:t>
            </a:r>
            <a:r>
              <a:rPr lang="en-US" dirty="0" err="1"/>
              <a:t>cass</a:t>
            </a:r>
            <a:r>
              <a:rPr lang="en-US" dirty="0"/>
              <a:t>: middle, upper, lower, working.</a:t>
            </a:r>
          </a:p>
          <a:p>
            <a:r>
              <a:rPr lang="en-US" dirty="0"/>
              <a:t>The use of variables depend on </a:t>
            </a:r>
            <a:r>
              <a:rPr lang="en-US" b="1" u="sng" dirty="0"/>
              <a:t>measurement</a:t>
            </a:r>
            <a:r>
              <a:rPr lang="en-US" dirty="0"/>
              <a:t>: a procedure for determining the </a:t>
            </a:r>
            <a:r>
              <a:rPr lang="en-US" dirty="0" err="1"/>
              <a:t>valu</a:t>
            </a:r>
            <a:r>
              <a:rPr lang="en-US" dirty="0"/>
              <a:t> of variable in a specific case: how to measure social class? – looking at the clothing people wear, listening to how they speak, where they live, income, occupation, education.</a:t>
            </a:r>
          </a:p>
        </p:txBody>
      </p:sp>
    </p:spTree>
    <p:extLst>
      <p:ext uri="{BB962C8B-B14F-4D97-AF65-F5344CB8AC3E}">
        <p14:creationId xmlns:p14="http://schemas.microsoft.com/office/powerpoint/2010/main" val="2591637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357B4-7A6E-6644-86A2-A12FA21E8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4929C-CF1B-2E45-B34F-26F60CD0A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5" y="2005263"/>
            <a:ext cx="11855116" cy="48527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Using descriptive statistics to state what is “average” for a large population.</a:t>
            </a:r>
          </a:p>
          <a:p>
            <a:pPr marL="914400" lvl="2" indent="0">
              <a:buNone/>
            </a:pPr>
            <a:r>
              <a:rPr lang="en-US" sz="2400" dirty="0"/>
              <a:t>Most commonly used statistics are the mean – average of all.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Median – half way point</a:t>
            </a:r>
          </a:p>
          <a:p>
            <a:pPr marL="0" indent="0">
              <a:buNone/>
            </a:pPr>
            <a:r>
              <a:rPr lang="en-US" dirty="0"/>
              <a:t>	Mode – score that happens the most often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Reliability and Validity</a:t>
            </a:r>
          </a:p>
          <a:p>
            <a:pPr marL="0" indent="0">
              <a:buNone/>
            </a:pPr>
            <a:r>
              <a:rPr lang="en-US" dirty="0"/>
              <a:t>Correlation and Cause</a:t>
            </a:r>
          </a:p>
          <a:p>
            <a:pPr marL="0" indent="0">
              <a:buNone/>
            </a:pPr>
            <a:r>
              <a:rPr lang="en-US" dirty="0"/>
              <a:t>	 Reliability refers to consistency in measurement </a:t>
            </a:r>
          </a:p>
          <a:p>
            <a:pPr marL="0" indent="0">
              <a:buNone/>
            </a:pPr>
            <a:r>
              <a:rPr lang="en-US" dirty="0"/>
              <a:t>	Validity – measuring exactly  what you intend to measure.</a:t>
            </a:r>
          </a:p>
          <a:p>
            <a:pPr marL="0" indent="0">
              <a:buNone/>
            </a:pPr>
            <a:r>
              <a:rPr lang="en-US" dirty="0"/>
              <a:t>		Can you measure religiosity by the attendance of the church?</a:t>
            </a:r>
          </a:p>
          <a:p>
            <a:pPr marL="0" indent="0">
              <a:buNone/>
            </a:pPr>
            <a:r>
              <a:rPr lang="en-US" dirty="0"/>
              <a:t>		What about people who are spiritual but not religious?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6564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81483-DCC4-794E-949B-512BBCB8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Causal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CD8C7-3153-964A-8394-7C8747A2D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6" y="2101516"/>
            <a:ext cx="11272750" cy="4620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Correlation and Cause - Correlation means relationship finding out which variables change the other.</a:t>
            </a:r>
          </a:p>
          <a:p>
            <a:pPr marL="0" indent="0">
              <a:buNone/>
            </a:pPr>
            <a:r>
              <a:rPr lang="en-US" dirty="0"/>
              <a:t>Ideal is finding cause and effect – relationships in which change in one </a:t>
            </a:r>
            <a:r>
              <a:rPr lang="en-US" dirty="0" err="1"/>
              <a:t>varable</a:t>
            </a:r>
            <a:r>
              <a:rPr lang="en-US" dirty="0"/>
              <a:t> changes the other variable.</a:t>
            </a:r>
          </a:p>
          <a:p>
            <a:pPr marL="0" indent="0">
              <a:buNone/>
            </a:pPr>
            <a:r>
              <a:rPr lang="en-US" dirty="0"/>
              <a:t>It allows to predict how one pattern of behavior will produce another.</a:t>
            </a:r>
          </a:p>
          <a:p>
            <a:pPr marL="0" indent="0">
              <a:buNone/>
            </a:pPr>
            <a:r>
              <a:rPr lang="en-US" u="sng" dirty="0"/>
              <a:t>There is not always cause and effect correlation between variables.</a:t>
            </a:r>
          </a:p>
          <a:p>
            <a:pPr marL="0" indent="0">
              <a:buNone/>
            </a:pPr>
            <a:r>
              <a:rPr lang="en-US" dirty="0"/>
              <a:t>To  be sure of real cause and effect relationship make sure: </a:t>
            </a:r>
          </a:p>
          <a:p>
            <a:pPr marL="0" indent="0">
              <a:buNone/>
            </a:pPr>
            <a:r>
              <a:rPr lang="en-US" dirty="0"/>
              <a:t>1. variables are correlated</a:t>
            </a:r>
          </a:p>
          <a:p>
            <a:pPr marL="0" indent="0">
              <a:buNone/>
            </a:pPr>
            <a:r>
              <a:rPr lang="en-US" dirty="0"/>
              <a:t>2. independent variable occurs before the dependent variable</a:t>
            </a:r>
          </a:p>
          <a:p>
            <a:pPr marL="0" indent="0">
              <a:buNone/>
            </a:pPr>
            <a:r>
              <a:rPr lang="en-US" dirty="0"/>
              <a:t>3. there is no evidence that a third variable has been overlooked, causing a spurious (false) correlation.</a:t>
            </a:r>
          </a:p>
        </p:txBody>
      </p:sp>
    </p:spTree>
    <p:extLst>
      <p:ext uri="{BB962C8B-B14F-4D97-AF65-F5344CB8AC3E}">
        <p14:creationId xmlns:p14="http://schemas.microsoft.com/office/powerpoint/2010/main" val="2637701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E18EB-16B3-0448-9578-312BBFF82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Ideal objectivity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9FBD9-1A04-0940-9282-7061FCFC7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Reality: total objectivity is impossible.</a:t>
            </a:r>
          </a:p>
          <a:p>
            <a:r>
              <a:rPr lang="en-US" dirty="0"/>
              <a:t>We can only strive for maximized objectivity.</a:t>
            </a:r>
          </a:p>
          <a:p>
            <a:pPr lvl="1"/>
            <a:r>
              <a:rPr lang="en-US" dirty="0"/>
              <a:t>Being aware of our values and biases, being open-minded</a:t>
            </a:r>
          </a:p>
        </p:txBody>
      </p:sp>
    </p:spTree>
    <p:extLst>
      <p:ext uri="{BB962C8B-B14F-4D97-AF65-F5344CB8AC3E}">
        <p14:creationId xmlns:p14="http://schemas.microsoft.com/office/powerpoint/2010/main" val="8226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7397C-CFFF-2A4A-B29F-6BA4931F0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 to Sociology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371A1-644E-3641-926C-117596DC5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9222"/>
            <a:ext cx="12191999" cy="4868778"/>
          </a:xfrm>
        </p:spPr>
        <p:txBody>
          <a:bodyPr>
            <a:normAutofit/>
          </a:bodyPr>
          <a:lstStyle/>
          <a:p>
            <a:r>
              <a:rPr lang="en-US" sz="3200" b="1" dirty="0"/>
              <a:t>Sociological Perspective</a:t>
            </a:r>
            <a:endParaRPr lang="en-US" dirty="0"/>
          </a:p>
          <a:p>
            <a:r>
              <a:rPr lang="en-US" dirty="0"/>
              <a:t>Sociology is the systematic study of human society.</a:t>
            </a:r>
          </a:p>
          <a:p>
            <a:r>
              <a:rPr lang="en-US" dirty="0"/>
              <a:t>Sociology teaches that social world guides out life choices in much the same way as the seasons influence our choice of clothing.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Sociological Perspective is seeing the general in the particular (Berger, 1963) </a:t>
            </a:r>
            <a:r>
              <a:rPr lang="en-US" dirty="0">
                <a:sym typeface="Wingdings" pitchFamily="2" charset="2"/>
              </a:rPr>
              <a:t> looking for </a:t>
            </a:r>
            <a:r>
              <a:rPr lang="en-US" u="sng" dirty="0">
                <a:sym typeface="Wingdings" pitchFamily="2" charset="2"/>
              </a:rPr>
              <a:t>general patterns in the behavior of particular people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Society shapes particular life experiences depending on the category we belong to: gender, education, age, rich, poor, race and the particular society you are in at the time.</a:t>
            </a:r>
          </a:p>
        </p:txBody>
      </p:sp>
    </p:spTree>
    <p:extLst>
      <p:ext uri="{BB962C8B-B14F-4D97-AF65-F5344CB8AC3E}">
        <p14:creationId xmlns:p14="http://schemas.microsoft.com/office/powerpoint/2010/main" val="3379873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DA27F-70ED-5447-9D9B-715993075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Interpretive Sociology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67D32-983B-BE4B-8CA7-E322A62D1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255005" cy="4368727"/>
          </a:xfrm>
        </p:spPr>
        <p:txBody>
          <a:bodyPr/>
          <a:lstStyle/>
          <a:p>
            <a:r>
              <a:rPr lang="en-US" dirty="0"/>
              <a:t>Humans are more complex than physical objects</a:t>
            </a:r>
          </a:p>
          <a:p>
            <a:r>
              <a:rPr lang="en-US" dirty="0"/>
              <a:t>WE attach meaning to actions – that can not be observed directly and easily measured.</a:t>
            </a:r>
          </a:p>
          <a:p>
            <a:endParaRPr lang="en-US" dirty="0"/>
          </a:p>
          <a:p>
            <a:r>
              <a:rPr lang="en-US" b="1" u="sng" dirty="0"/>
              <a:t>Second research orientation: </a:t>
            </a:r>
            <a:r>
              <a:rPr lang="en-US" dirty="0"/>
              <a:t>Interpretive sociology: the study of society that focuses on discovering the meanings people attach to their social world. (Max Weber: proper focus of sociology is interpretation or understanding of the meaning people create in their everyday lives: what people mean by what they do.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412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76ABA-8ACF-834A-90CA-B56F88622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8F4D2-8B8A-C94D-8807-58DA98E64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37" y="2021306"/>
            <a:ext cx="11598442" cy="4684294"/>
          </a:xfrm>
        </p:spPr>
        <p:txBody>
          <a:bodyPr>
            <a:normAutofit/>
          </a:bodyPr>
          <a:lstStyle/>
          <a:p>
            <a:r>
              <a:rPr lang="en-US" dirty="0"/>
              <a:t>Comparison:</a:t>
            </a:r>
          </a:p>
          <a:p>
            <a:r>
              <a:rPr lang="en-US" dirty="0"/>
              <a:t>1. POSITIVISTS-focus on What people do</a:t>
            </a:r>
          </a:p>
          <a:p>
            <a:r>
              <a:rPr lang="en-US" dirty="0"/>
              <a:t>Interpretive Soc. – focus on the meaning of that action</a:t>
            </a:r>
          </a:p>
          <a:p>
            <a:r>
              <a:rPr lang="en-US" dirty="0"/>
              <a:t>2. Positivists: reality </a:t>
            </a:r>
            <a:r>
              <a:rPr lang="en-US" dirty="0" err="1"/>
              <a:t>exsists</a:t>
            </a:r>
            <a:r>
              <a:rPr lang="en-US" dirty="0"/>
              <a:t> out there – ca be measured</a:t>
            </a:r>
          </a:p>
          <a:p>
            <a:pPr lvl="1"/>
            <a:r>
              <a:rPr lang="en-US" dirty="0"/>
              <a:t>Interpretive Soc. : reality is subjective, meaning is constructed in everyday life</a:t>
            </a:r>
          </a:p>
          <a:p>
            <a:r>
              <a:rPr lang="en-US" dirty="0"/>
              <a:t>3.Positivists: quantitative date</a:t>
            </a:r>
          </a:p>
          <a:p>
            <a:r>
              <a:rPr lang="en-US" dirty="0"/>
              <a:t>Interpretive </a:t>
            </a:r>
            <a:r>
              <a:rPr lang="en-US" dirty="0" err="1"/>
              <a:t>soc</a:t>
            </a:r>
            <a:r>
              <a:rPr lang="en-US" dirty="0"/>
              <a:t>: qualitative date – how people understand the world.</a:t>
            </a:r>
          </a:p>
          <a:p>
            <a:endParaRPr lang="en-US" dirty="0"/>
          </a:p>
          <a:p>
            <a:r>
              <a:rPr lang="en-US" dirty="0"/>
              <a:t>Summary: </a:t>
            </a:r>
          </a:p>
          <a:p>
            <a:pPr lvl="1"/>
            <a:r>
              <a:rPr lang="en-US" dirty="0"/>
              <a:t>Positivist- laboratory</a:t>
            </a:r>
          </a:p>
          <a:p>
            <a:pPr lvl="1"/>
            <a:r>
              <a:rPr lang="en-US" dirty="0"/>
              <a:t>Interpretive – natural setting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231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94C95-4B44-104B-880F-B27148DD6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Critical Sociology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946DA-01B9-F447-8264-76D8C1C6D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5" y="2037348"/>
            <a:ext cx="11502189" cy="46361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Created as a reaction to positivist approach on grounds of objectivity.</a:t>
            </a:r>
          </a:p>
          <a:p>
            <a:r>
              <a:rPr lang="en-US" dirty="0"/>
              <a:t>Developer of critical orientation, </a:t>
            </a:r>
            <a:r>
              <a:rPr lang="en-US" b="1" dirty="0"/>
              <a:t>Karl Marx</a:t>
            </a:r>
            <a:r>
              <a:rPr lang="en-US" dirty="0"/>
              <a:t>, rejected notion that society is “natural”, “fixed” and therefore status quo preserving system.</a:t>
            </a:r>
          </a:p>
          <a:p>
            <a:r>
              <a:rPr lang="en-US" dirty="0"/>
              <a:t>Critical sociology  is a study of society that focuses on the need for social change.</a:t>
            </a:r>
          </a:p>
          <a:p>
            <a:r>
              <a:rPr lang="en-US" dirty="0"/>
              <a:t>Positivist research question: how much inequality is out there?</a:t>
            </a:r>
          </a:p>
          <a:p>
            <a:r>
              <a:rPr lang="en-US" dirty="0"/>
              <a:t>Critical research question: should we have this much inequality?</a:t>
            </a:r>
          </a:p>
          <a:p>
            <a:r>
              <a:rPr lang="en-US" dirty="0"/>
              <a:t>Should society exist in its present form?</a:t>
            </a:r>
          </a:p>
          <a:p>
            <a:endParaRPr lang="en-US" dirty="0"/>
          </a:p>
          <a:p>
            <a:r>
              <a:rPr lang="en-US" dirty="0"/>
              <a:t>Sociologists should be social activists in pursuit of greater social equality.</a:t>
            </a:r>
          </a:p>
          <a:p>
            <a:r>
              <a:rPr lang="en-US" dirty="0"/>
              <a:t>Researchers and their subjects use their findings to provide a voice for less powerful and to advance the political goal of a more equal society (Hess, 1999, </a:t>
            </a:r>
            <a:r>
              <a:rPr lang="en-US" dirty="0" err="1"/>
              <a:t>Feagin</a:t>
            </a:r>
            <a:r>
              <a:rPr lang="en-US" dirty="0"/>
              <a:t>, Hernan, 2001, </a:t>
            </a:r>
            <a:r>
              <a:rPr lang="en-US" dirty="0" err="1"/>
              <a:t>Perucci</a:t>
            </a:r>
            <a:r>
              <a:rPr lang="en-US" dirty="0"/>
              <a:t>, 2001)</a:t>
            </a:r>
          </a:p>
        </p:txBody>
      </p:sp>
    </p:spTree>
    <p:extLst>
      <p:ext uri="{BB962C8B-B14F-4D97-AF65-F5344CB8AC3E}">
        <p14:creationId xmlns:p14="http://schemas.microsoft.com/office/powerpoint/2010/main" val="41577507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CCF12-16FD-494F-A727-61238F7FF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Theory and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2A054-7DFB-F241-AECD-AA45C6A9F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2181726"/>
            <a:ext cx="9989382" cy="3754463"/>
          </a:xfrm>
        </p:spPr>
        <p:txBody>
          <a:bodyPr>
            <a:normAutofit/>
          </a:bodyPr>
          <a:lstStyle/>
          <a:p>
            <a:r>
              <a:rPr lang="en-US" sz="2800" dirty="0"/>
              <a:t>Positivist orientation is linked to the Structural –Functional Approach – understanding of the society as it is</a:t>
            </a:r>
          </a:p>
          <a:p>
            <a:r>
              <a:rPr lang="en-US" sz="2800" dirty="0"/>
              <a:t>The Interpretive orientation – linked to symbolic interaction approach – both focus on the meaning, understanding</a:t>
            </a:r>
          </a:p>
          <a:p>
            <a:r>
              <a:rPr lang="en-US" sz="2800" dirty="0"/>
              <a:t>Critical orientation is connected to the social –conflict approach because both are focused on the goal of reducing social inequality.</a:t>
            </a:r>
          </a:p>
        </p:txBody>
      </p:sp>
    </p:spTree>
    <p:extLst>
      <p:ext uri="{BB962C8B-B14F-4D97-AF65-F5344CB8AC3E}">
        <p14:creationId xmlns:p14="http://schemas.microsoft.com/office/powerpoint/2010/main" val="2672764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4D67F-A8F8-0649-AD9E-D4CF0D073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Gender and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94FFB-C082-704D-8E14-321C096A5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Androcentricity – approaching issue form male perspective</a:t>
            </a:r>
          </a:p>
          <a:p>
            <a:r>
              <a:rPr lang="en-US" dirty="0"/>
              <a:t>2. Overgeneralizing – data from only man </a:t>
            </a:r>
            <a:r>
              <a:rPr lang="en-US" dirty="0">
                <a:sym typeface="Wingdings" pitchFamily="2" charset="2"/>
              </a:rPr>
              <a:t>conclusions about all</a:t>
            </a:r>
          </a:p>
          <a:p>
            <a:r>
              <a:rPr lang="en-US" dirty="0">
                <a:sym typeface="Wingdings" pitchFamily="2" charset="2"/>
              </a:rPr>
              <a:t>3. Gender blindness – not seeing gender (most elderly men live with spouses, women – alone)</a:t>
            </a:r>
          </a:p>
          <a:p>
            <a:r>
              <a:rPr lang="en-US" dirty="0">
                <a:sym typeface="Wingdings" pitchFamily="2" charset="2"/>
              </a:rPr>
              <a:t>4. Double standards </a:t>
            </a:r>
          </a:p>
          <a:p>
            <a:r>
              <a:rPr lang="en-US" dirty="0">
                <a:sym typeface="Wingdings" pitchFamily="2" charset="2"/>
              </a:rPr>
              <a:t>5. Interference – subject reacts to the gender of the researcher (ex. no access to female researcher)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740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CB544-3BB2-844B-AAE5-64BF77BCE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Research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0EBDD-BFA5-5342-83BF-743B3471F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775097"/>
            <a:ext cx="9613861" cy="3161091"/>
          </a:xfrm>
        </p:spPr>
        <p:txBody>
          <a:bodyPr/>
          <a:lstStyle/>
          <a:p>
            <a:r>
              <a:rPr lang="en-US" dirty="0"/>
              <a:t>Be aware of harm to to subjects and communities.</a:t>
            </a:r>
          </a:p>
          <a:p>
            <a:r>
              <a:rPr lang="en-US" dirty="0"/>
              <a:t>Informed consent - -responsibilities and risk</a:t>
            </a:r>
          </a:p>
          <a:p>
            <a:r>
              <a:rPr lang="en-US" dirty="0"/>
              <a:t>Conflict of interest – funding</a:t>
            </a:r>
          </a:p>
          <a:p>
            <a:r>
              <a:rPr lang="en-US" dirty="0"/>
              <a:t>Sensitivity to cultural diversity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986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E1ADC-1E50-5A40-9CE4-B1FBAC2CF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Research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6672F-58F4-744D-B56D-2DBDC63F0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Methods= a systematic plan for doing research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4 common methods:</a:t>
            </a:r>
          </a:p>
          <a:p>
            <a:pPr lvl="1"/>
            <a:r>
              <a:rPr lang="en-US" dirty="0"/>
              <a:t>Experiments</a:t>
            </a:r>
          </a:p>
          <a:p>
            <a:pPr lvl="1"/>
            <a:r>
              <a:rPr lang="en-US" dirty="0"/>
              <a:t>Surveys</a:t>
            </a:r>
          </a:p>
          <a:p>
            <a:pPr lvl="1"/>
            <a:r>
              <a:rPr lang="en-US" dirty="0"/>
              <a:t>Participant observation</a:t>
            </a:r>
          </a:p>
          <a:p>
            <a:pPr lvl="1"/>
            <a:r>
              <a:rPr lang="en-US" dirty="0"/>
              <a:t>Interviews or Focus Groups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2288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65CF2-7101-CF4B-8845-64EA633FF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4803C-5498-0243-8213-4DB7DB09D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Survey=research method in which subjects respond to a series of statements or questions on a questionnaire or an interview.</a:t>
            </a:r>
          </a:p>
          <a:p>
            <a:r>
              <a:rPr lang="en-US" dirty="0"/>
              <a:t>Targets some population</a:t>
            </a:r>
          </a:p>
          <a:p>
            <a:r>
              <a:rPr lang="en-US" dirty="0"/>
              <a:t>Need to select sample</a:t>
            </a:r>
          </a:p>
          <a:p>
            <a:r>
              <a:rPr lang="en-US" dirty="0"/>
              <a:t>Specific plan for asking and recording questions.</a:t>
            </a:r>
          </a:p>
        </p:txBody>
      </p:sp>
    </p:spTree>
    <p:extLst>
      <p:ext uri="{BB962C8B-B14F-4D97-AF65-F5344CB8AC3E}">
        <p14:creationId xmlns:p14="http://schemas.microsoft.com/office/powerpoint/2010/main" val="4022512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00A11-8C31-5840-A5F2-3E3827C19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 the field: Participant 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56FD3-3C06-2C42-AA90-6008147B4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Participant Observation= research method in which investigators systematically observe people while </a:t>
            </a:r>
            <a:r>
              <a:rPr lang="en-US" dirty="0" err="1"/>
              <a:t>joinig</a:t>
            </a:r>
            <a:r>
              <a:rPr lang="en-US" dirty="0"/>
              <a:t> them in their daily activities. (nightclubs, religious seminaries) – fieldwork.</a:t>
            </a:r>
          </a:p>
          <a:p>
            <a:pPr lvl="1"/>
            <a:r>
              <a:rPr lang="en-US" dirty="0"/>
              <a:t>Don’t start with specific hypothesis in mind</a:t>
            </a:r>
          </a:p>
          <a:p>
            <a:pPr lvl="1"/>
            <a:r>
              <a:rPr lang="en-US" dirty="0"/>
              <a:t>Exploratory, descriptive</a:t>
            </a:r>
          </a:p>
          <a:p>
            <a:pPr lvl="1"/>
            <a:r>
              <a:rPr lang="en-US" dirty="0"/>
              <a:t>Interpretive sociology, producing qualitative data.</a:t>
            </a:r>
          </a:p>
          <a:p>
            <a:pPr lvl="1"/>
            <a:r>
              <a:rPr lang="en-US" dirty="0"/>
              <a:t>Try not to disturb natural setting</a:t>
            </a:r>
          </a:p>
          <a:p>
            <a:pPr lvl="1"/>
            <a:endParaRPr lang="en-US" dirty="0"/>
          </a:p>
          <a:p>
            <a:pPr lvl="1"/>
            <a:r>
              <a:rPr lang="en-US" b="1" u="sng" dirty="0"/>
              <a:t>Limits and strength</a:t>
            </a:r>
            <a:r>
              <a:rPr lang="en-US" dirty="0"/>
              <a:t>: researcher is immersed in lives of research participants--  can gain profound insights in the behaviors.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797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7C642-CB26-1C49-A99D-9512E24E4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Ten Steps to Sociological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1469A-9239-AB43-A3BC-177A237EB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What is your topic</a:t>
            </a:r>
          </a:p>
          <a:p>
            <a:r>
              <a:rPr lang="en-US" dirty="0"/>
              <a:t>2. What have others already learned?—what theories and methods have others applied to your topic? What were the problems?</a:t>
            </a:r>
          </a:p>
          <a:p>
            <a:r>
              <a:rPr lang="en-US" dirty="0"/>
              <a:t>3. What exactly are your questions? Clearly state the goals of your research! – explore? describe? investigate cause and effect?</a:t>
            </a:r>
          </a:p>
          <a:p>
            <a:r>
              <a:rPr lang="en-US" dirty="0"/>
              <a:t>4. What will you need to carry out research? Time, money, skills, equipment?</a:t>
            </a:r>
          </a:p>
          <a:p>
            <a:r>
              <a:rPr lang="en-US" dirty="0"/>
              <a:t>5. Are there ethical concerns? Confidentiality, anonymity – how you will ascertain that?</a:t>
            </a:r>
          </a:p>
        </p:txBody>
      </p:sp>
    </p:spTree>
    <p:extLst>
      <p:ext uri="{BB962C8B-B14F-4D97-AF65-F5344CB8AC3E}">
        <p14:creationId xmlns:p14="http://schemas.microsoft.com/office/powerpoint/2010/main" val="1818754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768D0-2D24-AF49-A2DE-83CA99B3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Seeing Society in Everyday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2BC3B-5ED2-A54D-B040-FA8781038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973180"/>
            <a:ext cx="11951368" cy="4884820"/>
          </a:xfrm>
        </p:spPr>
        <p:txBody>
          <a:bodyPr/>
          <a:lstStyle/>
          <a:p>
            <a:r>
              <a:rPr lang="en-US" dirty="0"/>
              <a:t>“ You fit all the right categories, which means you would make a wonderful spouse!”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Society influences our everyday choices: food, clothing, music, jobs, selection of mate, number of children.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Society shapes individual lives best seen  in situations of </a:t>
            </a:r>
            <a:r>
              <a:rPr lang="en-US" b="1" u="sng" dirty="0"/>
              <a:t>marginalization</a:t>
            </a:r>
            <a:r>
              <a:rPr lang="en-US" dirty="0"/>
              <a:t> and </a:t>
            </a:r>
            <a:r>
              <a:rPr lang="en-US" b="1" u="sng" dirty="0"/>
              <a:t>crisis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being minority racial minority, women, elderly, disabled, LGBTQ or different.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0865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49A1D-0F4A-0548-BBA8-2A246623B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Ten Steps to Sociological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6C957-B952-E644-A8BD-6267B35D0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589" y="2005264"/>
            <a:ext cx="11165306" cy="4668252"/>
          </a:xfrm>
        </p:spPr>
        <p:txBody>
          <a:bodyPr>
            <a:normAutofit/>
          </a:bodyPr>
          <a:lstStyle/>
          <a:p>
            <a:r>
              <a:rPr lang="en-US" dirty="0"/>
              <a:t>6. What method will you use? Depends on the questions you are asking</a:t>
            </a:r>
          </a:p>
          <a:p>
            <a:r>
              <a:rPr lang="en-US" dirty="0"/>
              <a:t>7. How will you record your data? – accuracy, sensible, personal bias awareness.</a:t>
            </a:r>
          </a:p>
          <a:p>
            <a:r>
              <a:rPr lang="en-US" dirty="0"/>
              <a:t>8. What do the date tell you? </a:t>
            </a:r>
            <a:r>
              <a:rPr lang="en-US"/>
              <a:t>Confirm</a:t>
            </a:r>
            <a:r>
              <a:rPr lang="en-US" dirty="0"/>
              <a:t>, reject or modify your hypothesis on the basis of your findings. Consider different ways of interpretation.</a:t>
            </a:r>
          </a:p>
          <a:p>
            <a:r>
              <a:rPr lang="en-US" dirty="0"/>
              <a:t>9. What are your conclusions? Final report explaining what you have learned. Evaluate your own work – what problems you encountered, what questions are left unanswered.</a:t>
            </a:r>
          </a:p>
          <a:p>
            <a:r>
              <a:rPr lang="en-US" dirty="0"/>
              <a:t>10. How can you share what you have learned? –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076381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EA002-C6A7-434D-9B34-73472A914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Sociological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5B855-ED4F-8247-B619-9D4AE30BA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53390"/>
            <a:ext cx="11999495" cy="480461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Sociology provides guidelines for laws and policies</a:t>
            </a:r>
          </a:p>
          <a:p>
            <a:pPr marL="914400" lvl="1" indent="-457200">
              <a:buAutoNum type="arabicPeriod"/>
            </a:pPr>
            <a:r>
              <a:rPr lang="en-US" dirty="0" err="1"/>
              <a:t>Recial</a:t>
            </a:r>
            <a:r>
              <a:rPr lang="en-US" dirty="0"/>
              <a:t> desegregation</a:t>
            </a:r>
          </a:p>
          <a:p>
            <a:pPr marL="914400" lvl="1" indent="-457200">
              <a:buAutoNum type="arabicPeriod"/>
            </a:pPr>
            <a:r>
              <a:rPr lang="en-US" dirty="0"/>
              <a:t>Laws regulating divorce (obligation to provide support for woman raising children)</a:t>
            </a:r>
          </a:p>
          <a:p>
            <a:pPr marL="457200" indent="-457200">
              <a:buAutoNum type="arabicPeriod"/>
            </a:pPr>
            <a:r>
              <a:rPr lang="en-US" dirty="0"/>
              <a:t>Applying Sociological Perspective is important for personal growth and critical thinking.</a:t>
            </a:r>
          </a:p>
          <a:p>
            <a:pPr marL="914400" lvl="1" indent="-457200">
              <a:buAutoNum type="arabicPeriod"/>
            </a:pPr>
            <a:r>
              <a:rPr lang="en-US" dirty="0"/>
              <a:t>Common beliefs (are they really true) and research data </a:t>
            </a:r>
            <a:r>
              <a:rPr lang="en-US" dirty="0">
                <a:sym typeface="Wingdings" pitchFamily="2" charset="2"/>
              </a:rPr>
              <a:t> encourages to ask questions: is it true, why we still hold on to common beliefs?</a:t>
            </a:r>
          </a:p>
          <a:p>
            <a:pPr marL="914400" lvl="1" indent="-457200">
              <a:buAutoNum type="arabicPeriod"/>
            </a:pPr>
            <a:r>
              <a:rPr lang="en-US" dirty="0">
                <a:sym typeface="Wingdings" pitchFamily="2" charset="2"/>
              </a:rPr>
              <a:t>Seeing opportunities and constrains in our lives --  helps to see what is this game of life and how to play it.</a:t>
            </a:r>
          </a:p>
          <a:p>
            <a:pPr marL="914400" lvl="1" indent="-457200">
              <a:buAutoNum type="arabicPeriod"/>
            </a:pPr>
            <a:r>
              <a:rPr lang="en-US" dirty="0">
                <a:sym typeface="Wingdings" pitchFamily="2" charset="2"/>
              </a:rPr>
              <a:t>The Sociological Perspective empowers us to be active participants in our society:  private problem – being out of work -—turn into social issue –lack of good jobs. do we support society as it is or work to change it.</a:t>
            </a:r>
          </a:p>
          <a:p>
            <a:pPr marL="914400" lvl="1" indent="-457200">
              <a:buAutoNum type="arabicPeriod"/>
            </a:pPr>
            <a:r>
              <a:rPr lang="en-US" dirty="0">
                <a:sym typeface="Wingdings" pitchFamily="2" charset="2"/>
              </a:rPr>
              <a:t>The Sociological Perspective helps us to live in a diverse world: is our way of life the only “right”, “natural”, “better”?</a:t>
            </a:r>
          </a:p>
          <a:p>
            <a:pPr marL="914400" lvl="1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330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1120D-889E-3746-AB79-9E8CF4B2A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Origins of Sociology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405CD-D85D-C64E-AD70-DB5AE881F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9222"/>
            <a:ext cx="12031579" cy="4732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/>
              <a:t>    Changes in Europe in 18</a:t>
            </a:r>
            <a:r>
              <a:rPr lang="en-US" sz="3500" baseline="30000" dirty="0"/>
              <a:t>th</a:t>
            </a:r>
            <a:r>
              <a:rPr lang="en-US" sz="3500" dirty="0"/>
              <a:t> and 19</a:t>
            </a:r>
            <a:r>
              <a:rPr lang="en-US" sz="3500" baseline="30000" dirty="0"/>
              <a:t>th</a:t>
            </a:r>
            <a:r>
              <a:rPr lang="en-US" sz="3500" dirty="0"/>
              <a:t> century</a:t>
            </a:r>
          </a:p>
          <a:p>
            <a:pPr marL="914400" lvl="1" indent="-457200">
              <a:buAutoNum type="arabicPeriod"/>
            </a:pPr>
            <a:r>
              <a:rPr lang="en-US" sz="2200" b="1" u="sng" dirty="0"/>
              <a:t>New Industrial Economy:</a:t>
            </a:r>
            <a:r>
              <a:rPr lang="en-US" sz="2200" dirty="0">
                <a:sym typeface="Wingdings" pitchFamily="2" charset="2"/>
              </a:rPr>
              <a:t> change in production system-&gt;factories, urban labor force  change in traditional communal support system</a:t>
            </a:r>
          </a:p>
          <a:p>
            <a:pPr marL="914400" lvl="1" indent="-457200">
              <a:buAutoNum type="arabicPeriod"/>
            </a:pPr>
            <a:endParaRPr lang="en-US" sz="2200" dirty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sz="2200" dirty="0">
                <a:sym typeface="Wingdings" pitchFamily="2" charset="2"/>
              </a:rPr>
              <a:t>2. </a:t>
            </a:r>
            <a:r>
              <a:rPr lang="en-US" sz="2200" b="1" u="sng" dirty="0">
                <a:sym typeface="Wingdings" pitchFamily="2" charset="2"/>
              </a:rPr>
              <a:t>Growth of cities:</a:t>
            </a:r>
            <a:r>
              <a:rPr lang="en-US" sz="2200" dirty="0">
                <a:sym typeface="Wingdings" pitchFamily="2" charset="2"/>
              </a:rPr>
              <a:t> urban migration=&gt;social problems: pollution, crime, homelessness,</a:t>
            </a:r>
          </a:p>
          <a:p>
            <a:pPr marL="457200" lvl="1" indent="0">
              <a:buNone/>
            </a:pPr>
            <a:r>
              <a:rPr lang="en-US" sz="2200" dirty="0">
                <a:sym typeface="Wingdings" pitchFamily="2" charset="2"/>
              </a:rPr>
              <a:t>    poverty</a:t>
            </a:r>
          </a:p>
          <a:p>
            <a:pPr marL="457200" lvl="1" indent="0">
              <a:buNone/>
            </a:pPr>
            <a:endParaRPr lang="en-US" sz="2200" dirty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sz="2200" dirty="0">
                <a:sym typeface="Wingdings" pitchFamily="2" charset="2"/>
              </a:rPr>
              <a:t>3. </a:t>
            </a:r>
            <a:r>
              <a:rPr lang="en-US" sz="2200" b="1" u="sng" dirty="0">
                <a:sym typeface="Wingdings" pitchFamily="2" charset="2"/>
              </a:rPr>
              <a:t>Political change: </a:t>
            </a:r>
            <a:r>
              <a:rPr lang="en-US" sz="2200" dirty="0">
                <a:sym typeface="Wingdings" pitchFamily="2" charset="2"/>
              </a:rPr>
              <a:t>change in thinking from focus on moral duties to God and King to the      pursuit of self-interest (T. Hobbes,1588-1679; John Locke, 1632-1704; Adam Smith, 1723-1790). (Life, liberty and pursuit of happiness)</a:t>
            </a:r>
          </a:p>
          <a:p>
            <a:pPr marL="457200" lvl="1" indent="0">
              <a:buNone/>
            </a:pPr>
            <a:endParaRPr lang="en-US" sz="2200" dirty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sz="2200" dirty="0">
                <a:sym typeface="Wingdings" pitchFamily="2" charset="2"/>
              </a:rPr>
              <a:t>4. </a:t>
            </a:r>
            <a:r>
              <a:rPr lang="en-US" sz="2200" u="sng" dirty="0">
                <a:sym typeface="Wingdings" pitchFamily="2" charset="2"/>
              </a:rPr>
              <a:t>Awareness of </a:t>
            </a:r>
            <a:r>
              <a:rPr lang="en-US" sz="2200" u="sng" dirty="0" err="1">
                <a:sym typeface="Wingdings" pitchFamily="2" charset="2"/>
              </a:rPr>
              <a:t>Societ</a:t>
            </a:r>
            <a:r>
              <a:rPr lang="en-US" sz="2200" u="sng" dirty="0">
                <a:sym typeface="Wingdings" pitchFamily="2" charset="2"/>
              </a:rPr>
              <a:t>: </a:t>
            </a:r>
            <a:r>
              <a:rPr lang="en-US" sz="2200" dirty="0">
                <a:sym typeface="Wingdings" pitchFamily="2" charset="2"/>
              </a:rPr>
              <a:t> factories, cities, individualism – growing awareness of </a:t>
            </a:r>
            <a:r>
              <a:rPr lang="en-US" sz="2200" dirty="0" err="1">
                <a:sym typeface="Wingdings" pitchFamily="2" charset="2"/>
              </a:rPr>
              <a:t>surroudings</a:t>
            </a:r>
            <a:r>
              <a:rPr lang="en-US" sz="2200" dirty="0">
                <a:sym typeface="Wingdings" pitchFamily="2" charset="2"/>
              </a:rPr>
              <a:t> – England, Germany, France – birthplace of the discipline of sociology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98231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7F82A-3FC1-6C46-BA30-F348DCA49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Science and Sociology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131BD-1F73-3B4B-9CA5-C85E7677B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21306"/>
            <a:ext cx="12192000" cy="47003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Interest in the nature of the society:</a:t>
            </a:r>
          </a:p>
          <a:p>
            <a:r>
              <a:rPr lang="en-US" dirty="0"/>
              <a:t>*Kung Fu-tzu 551-479 China</a:t>
            </a:r>
          </a:p>
          <a:p>
            <a:r>
              <a:rPr lang="en-US" dirty="0"/>
              <a:t>*Plato 427-347bce Greece</a:t>
            </a:r>
          </a:p>
          <a:p>
            <a:r>
              <a:rPr lang="en-US" dirty="0"/>
              <a:t>*Aristotle 384-322bce Greece</a:t>
            </a:r>
          </a:p>
          <a:p>
            <a:r>
              <a:rPr lang="en-US" dirty="0"/>
              <a:t>*Marcus Aurelius 121-180 Roman </a:t>
            </a:r>
            <a:r>
              <a:rPr lang="en-US" dirty="0" err="1"/>
              <a:t>Imperor</a:t>
            </a:r>
            <a:r>
              <a:rPr lang="en-US" dirty="0"/>
              <a:t> </a:t>
            </a:r>
          </a:p>
          <a:p>
            <a:r>
              <a:rPr lang="en-US" dirty="0"/>
              <a:t>*St. Thomas Aquinas 1225-1274</a:t>
            </a:r>
          </a:p>
          <a:p>
            <a:r>
              <a:rPr lang="en-US" dirty="0"/>
              <a:t>*William Shakespeare 1564-1616</a:t>
            </a:r>
          </a:p>
          <a:p>
            <a:r>
              <a:rPr lang="en-US" dirty="0"/>
              <a:t>*All of them wrote about the working of society, with the focus on the ideal society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*Sociologists before the title existed.</a:t>
            </a:r>
          </a:p>
        </p:txBody>
      </p:sp>
    </p:spTree>
    <p:extLst>
      <p:ext uri="{BB962C8B-B14F-4D97-AF65-F5344CB8AC3E}">
        <p14:creationId xmlns:p14="http://schemas.microsoft.com/office/powerpoint/2010/main" val="2418101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4539B-C07C-1B41-B680-0BB112F50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Modern Sociology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DF555-0B4B-9D47-A01A-7BE0E3AA5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989222"/>
            <a:ext cx="12192000" cy="4868778"/>
          </a:xfrm>
        </p:spPr>
        <p:txBody>
          <a:bodyPr/>
          <a:lstStyle/>
          <a:p>
            <a:r>
              <a:rPr lang="en-US" dirty="0"/>
              <a:t>Auguste Comte (1798-1857) France created term sociology and saw it as a product of 3 stages of historical development:</a:t>
            </a:r>
          </a:p>
          <a:p>
            <a:pPr lvl="1"/>
            <a:r>
              <a:rPr lang="en-US" dirty="0"/>
              <a:t>00—1350 Early Middle ages:  </a:t>
            </a:r>
            <a:r>
              <a:rPr lang="en-US" b="1" u="sng" dirty="0"/>
              <a:t>Theological stage</a:t>
            </a:r>
            <a:r>
              <a:rPr lang="en-US" dirty="0"/>
              <a:t>: people adhered to the religious view that society expressed God’s will</a:t>
            </a:r>
          </a:p>
          <a:p>
            <a:pPr lvl="1"/>
            <a:r>
              <a:rPr lang="en-US" dirty="0"/>
              <a:t>15cent Renaissance: </a:t>
            </a:r>
            <a:r>
              <a:rPr lang="en-US" b="1" u="sng" dirty="0"/>
              <a:t>Metaphysical stage</a:t>
            </a:r>
            <a:r>
              <a:rPr lang="en-US" dirty="0"/>
              <a:t>: people saw society as  a natural rather then supernatural phenomenon. Hobbes: society reflects less perfection of God but the fallibility of selfish human nature.</a:t>
            </a:r>
          </a:p>
          <a:p>
            <a:pPr lvl="1"/>
            <a:r>
              <a:rPr lang="en-US" b="1" u="sng" dirty="0"/>
              <a:t>Scientific Stage</a:t>
            </a:r>
            <a:r>
              <a:rPr lang="en-US" dirty="0"/>
              <a:t>: Early science development (Copernicus 1543, Galileo 1642, Newton 1727) Comte–applying scientific approach to the study of society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chemeClr val="bg1"/>
                </a:solidFill>
              </a:rPr>
              <a:t>Comte’s approach=POSITIVISM: a scientific approach to knowledge based on “positive: facts as opposed to mere speculations.</a:t>
            </a:r>
          </a:p>
          <a:p>
            <a:pPr lvl="1"/>
            <a:r>
              <a:rPr lang="en-US" dirty="0"/>
              <a:t>Comte: society operates according to specific laws like in physics or astronomy.</a:t>
            </a:r>
          </a:p>
        </p:txBody>
      </p:sp>
    </p:spTree>
    <p:extLst>
      <p:ext uri="{BB962C8B-B14F-4D97-AF65-F5344CB8AC3E}">
        <p14:creationId xmlns:p14="http://schemas.microsoft.com/office/powerpoint/2010/main" val="3072201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43997-579E-1B44-A6E8-CE6DBDCFC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Sociological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396B8-ACDB-1546-8E5D-162CD5646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973179"/>
            <a:ext cx="12192000" cy="4869389"/>
          </a:xfrm>
        </p:spPr>
        <p:txBody>
          <a:bodyPr/>
          <a:lstStyle/>
          <a:p>
            <a:r>
              <a:rPr lang="en-US" dirty="0"/>
              <a:t>THEORY: is a statement of how and why specific facts are related</a:t>
            </a:r>
          </a:p>
          <a:p>
            <a:r>
              <a:rPr lang="en-US" dirty="0"/>
              <a:t>Purpose: explain social behavior in the real world</a:t>
            </a:r>
          </a:p>
          <a:p>
            <a:r>
              <a:rPr lang="en-US" dirty="0"/>
              <a:t>Theoretical approach= a basic road map to guide our thinking and research</a:t>
            </a:r>
          </a:p>
          <a:p>
            <a:r>
              <a:rPr lang="en-US" dirty="0"/>
              <a:t>In order to decide which theory to use ask 2 basic questions:</a:t>
            </a:r>
          </a:p>
          <a:p>
            <a:pPr lvl="1"/>
            <a:r>
              <a:rPr lang="en-US" dirty="0"/>
              <a:t>1. What issues should we study?</a:t>
            </a:r>
          </a:p>
          <a:p>
            <a:pPr lvl="1"/>
            <a:r>
              <a:rPr lang="en-US" dirty="0"/>
              <a:t>2. How should we connect the facts?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Three major theoretical approaches:</a:t>
            </a:r>
          </a:p>
          <a:p>
            <a:pPr marL="457200" lvl="1" indent="0">
              <a:buNone/>
            </a:pPr>
            <a:r>
              <a:rPr lang="en-US" dirty="0"/>
              <a:t>	The Structural-Functional Approach </a:t>
            </a:r>
          </a:p>
          <a:p>
            <a:pPr marL="457200" lvl="1" indent="0">
              <a:buNone/>
            </a:pPr>
            <a:r>
              <a:rPr lang="en-US" dirty="0"/>
              <a:t>	The Social Conflict </a:t>
            </a:r>
            <a:r>
              <a:rPr lang="en-US" dirty="0" err="1"/>
              <a:t>Appraoch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The Symbolic-Interaction Approach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502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04FA6-0CB1-CF47-9DAB-1936E7B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Structural-Functional Approach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DCBB4-32E7-884C-A0BA-4323E79D7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973180"/>
            <a:ext cx="11518232" cy="4884820"/>
          </a:xfrm>
        </p:spPr>
        <p:txBody>
          <a:bodyPr>
            <a:normAutofit fontScale="92500"/>
          </a:bodyPr>
          <a:lstStyle/>
          <a:p>
            <a:r>
              <a:rPr lang="en-US" dirty="0"/>
              <a:t>The Structural-Functional Approach = a framework for building theory that sees society as a complex system whose parts work together to promote solidarity and stability.</a:t>
            </a:r>
          </a:p>
          <a:p>
            <a:r>
              <a:rPr lang="en-US" dirty="0"/>
              <a:t>Focus on</a:t>
            </a:r>
          </a:p>
          <a:p>
            <a:r>
              <a:rPr lang="en-US" dirty="0"/>
              <a:t>social structure and relatively stable patterns of social behavior,</a:t>
            </a:r>
          </a:p>
          <a:p>
            <a:pPr lvl="1"/>
            <a:r>
              <a:rPr lang="en-US" dirty="0"/>
              <a:t>each structure has social function – the consequences of a social pattern for the operation of the society as  a whole.</a:t>
            </a:r>
          </a:p>
          <a:p>
            <a:pPr lvl="2"/>
            <a:r>
              <a:rPr lang="en-US" dirty="0"/>
              <a:t>All social patterns (Handshake, rituals) function to tie people together and to keep society going in its present form – preserve society</a:t>
            </a:r>
          </a:p>
          <a:p>
            <a:r>
              <a:rPr lang="en-US" dirty="0"/>
              <a:t>Task</a:t>
            </a:r>
          </a:p>
          <a:p>
            <a:pPr lvl="1"/>
            <a:r>
              <a:rPr lang="en-US" dirty="0"/>
              <a:t>Identify different structures of society and investigate their functions</a:t>
            </a:r>
          </a:p>
          <a:p>
            <a:pPr lvl="1"/>
            <a:r>
              <a:rPr lang="en-US" dirty="0"/>
              <a:t>Robert Merton (1910-2003, US):</a:t>
            </a:r>
          </a:p>
          <a:p>
            <a:pPr lvl="2"/>
            <a:r>
              <a:rPr lang="en-US" dirty="0"/>
              <a:t>Manifest Functions –recognized and intended consequences of any social pattern (school-education_</a:t>
            </a:r>
          </a:p>
          <a:p>
            <a:pPr lvl="2"/>
            <a:r>
              <a:rPr lang="en-US" dirty="0"/>
              <a:t>Latent Functions- unrecognized, </a:t>
            </a:r>
            <a:r>
              <a:rPr lang="en-US" dirty="0" err="1"/>
              <a:t>unitended</a:t>
            </a:r>
            <a:r>
              <a:rPr lang="en-US" dirty="0"/>
              <a:t> </a:t>
            </a:r>
            <a:r>
              <a:rPr lang="en-US" dirty="0" err="1"/>
              <a:t>consequencs</a:t>
            </a:r>
            <a:r>
              <a:rPr lang="en-US" dirty="0"/>
              <a:t> of any social pattern (school-place to meet marriage partners, occupy  </a:t>
            </a:r>
            <a:r>
              <a:rPr lang="en-US" dirty="0" err="1"/>
              <a:t>nad</a:t>
            </a:r>
            <a:r>
              <a:rPr lang="en-US" dirty="0"/>
              <a:t> keep out of labor market)</a:t>
            </a:r>
          </a:p>
          <a:p>
            <a:pPr lvl="2"/>
            <a:r>
              <a:rPr lang="en-US" dirty="0"/>
              <a:t>Social Dysfunction: any social pattern that may disrupt the operation of society (increasing inequality)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38072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472</TotalTime>
  <Words>2677</Words>
  <Application>Microsoft Office PowerPoint</Application>
  <PresentationFormat>Widescreen</PresentationFormat>
  <Paragraphs>223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Trebuchet MS</vt:lpstr>
      <vt:lpstr>Wingdings</vt:lpstr>
      <vt:lpstr>Berlin</vt:lpstr>
      <vt:lpstr>What is Sociology Chapter 1</vt:lpstr>
      <vt:lpstr>Introduction to Sociology</vt:lpstr>
      <vt:lpstr>Seeing Society in Everyday Life</vt:lpstr>
      <vt:lpstr>Applying Sociological Perspective</vt:lpstr>
      <vt:lpstr>Origins of Sociology</vt:lpstr>
      <vt:lpstr>Science and Sociology</vt:lpstr>
      <vt:lpstr>Modern Sociology</vt:lpstr>
      <vt:lpstr>Sociological Theory</vt:lpstr>
      <vt:lpstr>The Structural-Functional Approach  </vt:lpstr>
      <vt:lpstr>The Structural-Functional Approach</vt:lpstr>
      <vt:lpstr>The Social Conflict Approach</vt:lpstr>
      <vt:lpstr>The Social Conflict Approach</vt:lpstr>
      <vt:lpstr>Race-Conflict Theory </vt:lpstr>
      <vt:lpstr>The Symbolic-Interaction Approach</vt:lpstr>
      <vt:lpstr>Sociological Research</vt:lpstr>
      <vt:lpstr>Concepts, Variables, Measurements</vt:lpstr>
      <vt:lpstr>Statistics</vt:lpstr>
      <vt:lpstr>Causal Relationships</vt:lpstr>
      <vt:lpstr>Ideal objectivity</vt:lpstr>
      <vt:lpstr>Interpretive Sociology</vt:lpstr>
      <vt:lpstr>.</vt:lpstr>
      <vt:lpstr>Critical Sociology</vt:lpstr>
      <vt:lpstr>Theory and Research</vt:lpstr>
      <vt:lpstr>Gender and research</vt:lpstr>
      <vt:lpstr>Research Ethics</vt:lpstr>
      <vt:lpstr>Research Methods</vt:lpstr>
      <vt:lpstr>Survey</vt:lpstr>
      <vt:lpstr>In the field: Participant Observation</vt:lpstr>
      <vt:lpstr>Ten Steps to Sociological Research</vt:lpstr>
      <vt:lpstr>Ten Steps to Sociological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Rozenberga-Drummond, Aiva</dc:creator>
  <cp:lastModifiedBy>Cynthia Schaub</cp:lastModifiedBy>
  <cp:revision>37</cp:revision>
  <dcterms:created xsi:type="dcterms:W3CDTF">2018-05-15T13:29:26Z</dcterms:created>
  <dcterms:modified xsi:type="dcterms:W3CDTF">2018-05-31T09:07:57Z</dcterms:modified>
</cp:coreProperties>
</file>